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6"/>
          </a:solidFill>
        </a:fill>
      </a:tcStyle>
    </a:wholeTbl>
    <a:band2H>
      <a:tcTxStyle/>
      <a:tcStyle>
        <a:tcBdr/>
        <a:fill>
          <a:solidFill>
            <a:srgbClr val="E7EE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BCB"/>
          </a:solidFill>
        </a:fill>
      </a:tcStyle>
    </a:wholeTbl>
    <a:band2H>
      <a:tcTxStyle/>
      <a:tcStyle>
        <a:tcBdr/>
        <a:fill>
          <a:solidFill>
            <a:srgbClr val="F5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1pPr>
    <a:lvl2pPr indent="2286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2pPr>
    <a:lvl3pPr indent="4572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3pPr>
    <a:lvl4pPr indent="6858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4pPr>
    <a:lvl5pPr indent="9144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5pPr>
    <a:lvl6pPr indent="11430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6pPr>
    <a:lvl7pPr indent="13716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7pPr>
    <a:lvl8pPr indent="16002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8pPr>
    <a:lvl9pPr indent="18288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84212" y="685798"/>
            <a:ext cx="8001001" cy="297180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Κείμενο τίτλου</a:t>
            </a:r>
          </a:p>
        </p:txBody>
      </p:sp>
      <p:sp>
        <p:nvSpPr>
          <p:cNvPr id="18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684212" y="3843866"/>
            <a:ext cx="6400801" cy="1947334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2100"/>
            </a:lvl1pPr>
            <a:lvl2pPr marL="0" indent="457200">
              <a:buClrTx/>
              <a:buSzTx/>
              <a:buNone/>
              <a:defRPr sz="2100"/>
            </a:lvl2pPr>
            <a:lvl3pPr marL="0" indent="914400">
              <a:buClrTx/>
              <a:buSzTx/>
              <a:buNone/>
              <a:defRPr sz="2100"/>
            </a:lvl3pPr>
            <a:lvl4pPr marL="0" indent="1371600">
              <a:buClrTx/>
              <a:buSzTx/>
              <a:buNone/>
              <a:defRPr sz="2100"/>
            </a:lvl4pPr>
            <a:lvl5pPr marL="0" indent="1828800">
              <a:buClrTx/>
              <a:buSzTx/>
              <a:buNone/>
              <a:defRPr sz="21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9" name="Straight Connector 15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traight Connector 16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traight Connector 18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traight Connector 20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traight Connector 22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Κείμενο τίτλου"/>
          <p:cNvSpPr txBox="1">
            <a:spLocks noGrp="1"/>
          </p:cNvSpPr>
          <p:nvPr>
            <p:ph type="title"/>
          </p:nvPr>
        </p:nvSpPr>
        <p:spPr>
          <a:xfrm>
            <a:off x="7085011" y="685800"/>
            <a:ext cx="3657601" cy="1371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Κείμενο τίτλου</a:t>
            </a:r>
          </a:p>
        </p:txBody>
      </p:sp>
      <p:sp>
        <p:nvSpPr>
          <p:cNvPr id="108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684212" y="685800"/>
            <a:ext cx="5943602" cy="5308600"/>
          </a:xfrm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85011" y="2209799"/>
            <a:ext cx="3657601" cy="2091266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600"/>
            </a:pPr>
            <a:endParaRPr/>
          </a:p>
        </p:txBody>
      </p:sp>
      <p:sp>
        <p:nvSpPr>
          <p:cNvPr id="110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Κείμενο τίτλου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1" cy="11430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Κείμενο τίτλου</a:t>
            </a:r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89011" y="914400"/>
            <a:ext cx="3280976" cy="4572000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  <a:round/>
          </a:ln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119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4722812" y="2777065"/>
            <a:ext cx="6021388" cy="204893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20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128" name="Picture Placeholder 2"/>
          <p:cNvSpPr>
            <a:spLocks noGrp="1"/>
          </p:cNvSpPr>
          <p:nvPr>
            <p:ph type="pic" idx="21"/>
          </p:nvPr>
        </p:nvSpPr>
        <p:spPr>
          <a:xfrm>
            <a:off x="685799" y="533400"/>
            <a:ext cx="10818814" cy="3124200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  <a:round/>
          </a:ln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129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914402" y="3843866"/>
            <a:ext cx="8304211" cy="4572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600"/>
            </a:lvl1pPr>
            <a:lvl2pPr marL="0" indent="457200">
              <a:buClrTx/>
              <a:buSzTx/>
              <a:buNone/>
              <a:defRPr sz="1600"/>
            </a:lvl2pPr>
            <a:lvl3pPr marL="0" indent="914400">
              <a:buClrTx/>
              <a:buSzTx/>
              <a:buNone/>
              <a:defRPr sz="1600"/>
            </a:lvl3pPr>
            <a:lvl4pPr marL="0" indent="1371600">
              <a:buClrTx/>
              <a:buSzTx/>
              <a:buNone/>
              <a:defRPr sz="1600"/>
            </a:lvl4pPr>
            <a:lvl5pPr marL="0" indent="1828800">
              <a:buClrTx/>
              <a:buSzTx/>
              <a:buNone/>
              <a:defRPr sz="16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30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84212" y="685800"/>
            <a:ext cx="10058401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Κείμενο τίτλου</a:t>
            </a:r>
          </a:p>
        </p:txBody>
      </p:sp>
      <p:sp>
        <p:nvSpPr>
          <p:cNvPr id="138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684212" y="4114800"/>
            <a:ext cx="8535989" cy="1879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39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Κείμενο τίτλου</a:t>
            </a:r>
          </a:p>
        </p:txBody>
      </p:sp>
      <p:sp>
        <p:nvSpPr>
          <p:cNvPr id="147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1446212" y="3429000"/>
            <a:ext cx="8534401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4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4212" y="4301066"/>
            <a:ext cx="8534401" cy="1684866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endParaRPr/>
          </a:p>
        </p:txBody>
      </p:sp>
      <p:sp>
        <p:nvSpPr>
          <p:cNvPr id="149" name="TextBox 13"/>
          <p:cNvSpPr txBox="1"/>
          <p:nvPr/>
        </p:nvSpPr>
        <p:spPr>
          <a:xfrm>
            <a:off x="577531" y="366739"/>
            <a:ext cx="518161" cy="147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150" name="TextBox 14"/>
          <p:cNvSpPr txBox="1"/>
          <p:nvPr/>
        </p:nvSpPr>
        <p:spPr>
          <a:xfrm>
            <a:off x="10331131" y="2323118"/>
            <a:ext cx="518161" cy="147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15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1" cy="16974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Κείμενο τίτλου</a:t>
            </a:r>
          </a:p>
        </p:txBody>
      </p:sp>
      <p:sp>
        <p:nvSpPr>
          <p:cNvPr id="159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684210" y="5132980"/>
            <a:ext cx="8535991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60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141412" y="685800"/>
            <a:ext cx="9144001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Κείμενο τίτλου</a:t>
            </a:r>
          </a:p>
        </p:txBody>
      </p:sp>
      <p:sp>
        <p:nvSpPr>
          <p:cNvPr id="168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684212" y="3928533"/>
            <a:ext cx="8534401" cy="1049867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None/>
              <a:defRPr sz="2400" cap="all">
                <a:solidFill>
                  <a:srgbClr val="FFFFFF"/>
                </a:solidFill>
              </a:defRPr>
            </a:lvl1pPr>
            <a:lvl2pPr marL="838200" indent="-381000">
              <a:buClrTx/>
              <a:defRPr sz="2400" cap="all">
                <a:solidFill>
                  <a:srgbClr val="FFFFFF"/>
                </a:solidFill>
              </a:defRPr>
            </a:lvl2pPr>
            <a:lvl3pPr marL="1343025" indent="-428625">
              <a:buClrTx/>
              <a:defRPr sz="2400" cap="all">
                <a:solidFill>
                  <a:srgbClr val="FFFFFF"/>
                </a:solidFill>
              </a:defRPr>
            </a:lvl3pPr>
            <a:lvl4pPr marL="1665514" indent="-293914">
              <a:buClrTx/>
              <a:defRPr sz="2400" cap="all">
                <a:solidFill>
                  <a:srgbClr val="FFFFFF"/>
                </a:solidFill>
              </a:defRPr>
            </a:lvl4pPr>
            <a:lvl5pPr marL="2122714" indent="-293914">
              <a:buClrTx/>
              <a:defRPr sz="2400" cap="all">
                <a:solidFill>
                  <a:srgbClr val="FFFFFF"/>
                </a:solidFill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6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800"/>
            </a:pPr>
            <a:endParaRPr/>
          </a:p>
        </p:txBody>
      </p:sp>
      <p:sp>
        <p:nvSpPr>
          <p:cNvPr id="170" name="TextBox 10"/>
          <p:cNvSpPr txBox="1"/>
          <p:nvPr/>
        </p:nvSpPr>
        <p:spPr>
          <a:xfrm>
            <a:off x="577531" y="366739"/>
            <a:ext cx="518161" cy="147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171" name="TextBox 11"/>
          <p:cNvSpPr txBox="1"/>
          <p:nvPr/>
        </p:nvSpPr>
        <p:spPr>
          <a:xfrm>
            <a:off x="10331131" y="2323118"/>
            <a:ext cx="518161" cy="147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172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84212" y="685800"/>
            <a:ext cx="10058401" cy="2743200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180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684212" y="3928533"/>
            <a:ext cx="8534401" cy="838201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None/>
              <a:defRPr sz="2400" cap="all">
                <a:solidFill>
                  <a:srgbClr val="FFFFFF"/>
                </a:solidFill>
              </a:defRPr>
            </a:lvl1pPr>
            <a:lvl2pPr marL="838200" indent="-381000">
              <a:buClrTx/>
              <a:defRPr sz="2400" cap="all">
                <a:solidFill>
                  <a:srgbClr val="FFFFFF"/>
                </a:solidFill>
              </a:defRPr>
            </a:lvl2pPr>
            <a:lvl3pPr marL="1343025" indent="-428625">
              <a:buClrTx/>
              <a:defRPr sz="2400" cap="all">
                <a:solidFill>
                  <a:srgbClr val="FFFFFF"/>
                </a:solidFill>
              </a:defRPr>
            </a:lvl3pPr>
            <a:lvl4pPr marL="1665514" indent="-293914">
              <a:buClrTx/>
              <a:defRPr sz="2400" cap="all">
                <a:solidFill>
                  <a:srgbClr val="FFFFFF"/>
                </a:solidFill>
              </a:defRPr>
            </a:lvl4pPr>
            <a:lvl5pPr marL="2122714" indent="-293914">
              <a:buClrTx/>
              <a:defRPr sz="2400" cap="all">
                <a:solidFill>
                  <a:srgbClr val="FFFFFF"/>
                </a:solidFill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4211" y="4766731"/>
            <a:ext cx="8534401" cy="1227668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800"/>
            </a:pPr>
            <a:endParaRPr/>
          </a:p>
        </p:txBody>
      </p:sp>
      <p:sp>
        <p:nvSpPr>
          <p:cNvPr id="182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32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684212" y="685800"/>
            <a:ext cx="8534401" cy="3615267"/>
          </a:xfrm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33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Τίτλος και περιεχόμενο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6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40" name="Straight Connector 7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traight Connector 8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traight Connector 9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traight Connector 10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traight Connector 11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6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47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684212" y="685800"/>
            <a:ext cx="8534401" cy="3615267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defRPr>
                <a:solidFill>
                  <a:srgbClr val="22C5ED"/>
                </a:solidFill>
              </a:defRPr>
            </a:lvl1pPr>
            <a:lvl2pPr>
              <a:buClr>
                <a:srgbClr val="000000"/>
              </a:buClr>
              <a:defRPr>
                <a:solidFill>
                  <a:srgbClr val="22C5ED"/>
                </a:solidFill>
              </a:defRPr>
            </a:lvl2pPr>
            <a:lvl3pPr>
              <a:buClr>
                <a:srgbClr val="000000"/>
              </a:buClr>
              <a:defRPr>
                <a:solidFill>
                  <a:srgbClr val="22C5ED"/>
                </a:solidFill>
              </a:defRPr>
            </a:lvl3pPr>
            <a:lvl4pPr>
              <a:buClr>
                <a:srgbClr val="000000"/>
              </a:buClr>
              <a:defRPr>
                <a:solidFill>
                  <a:srgbClr val="22C5ED"/>
                </a:solidFill>
              </a:defRPr>
            </a:lvl4pPr>
            <a:lvl5pPr>
              <a:buClr>
                <a:srgbClr val="000000"/>
              </a:buClr>
              <a:defRPr>
                <a:solidFill>
                  <a:srgbClr val="22C5ED"/>
                </a:solidFill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8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89A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84210" y="2006600"/>
            <a:ext cx="8534402" cy="2281601"/>
          </a:xfrm>
          <a:prstGeom prst="rect">
            <a:avLst/>
          </a:prstGeom>
        </p:spPr>
        <p:txBody>
          <a:bodyPr anchor="b"/>
          <a:lstStyle/>
          <a:p>
            <a:r>
              <a:t>Κείμενο τίτλου</a:t>
            </a:r>
          </a:p>
        </p:txBody>
      </p:sp>
      <p:sp>
        <p:nvSpPr>
          <p:cNvPr id="56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684212" y="4495800"/>
            <a:ext cx="8534401" cy="14986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57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φαλίδα ενότητα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84210" y="2006600"/>
            <a:ext cx="8534402" cy="2281601"/>
          </a:xfrm>
          <a:prstGeom prst="rect">
            <a:avLst/>
          </a:prstGeom>
        </p:spPr>
        <p:txBody>
          <a:bodyPr anchor="b"/>
          <a:lstStyle/>
          <a:p>
            <a:r>
              <a:t>Κείμενο τίτλου</a:t>
            </a:r>
          </a:p>
        </p:txBody>
      </p:sp>
      <p:sp>
        <p:nvSpPr>
          <p:cNvPr id="65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684212" y="4495800"/>
            <a:ext cx="8534401" cy="14986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6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74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684210" y="685800"/>
            <a:ext cx="4937656" cy="3615267"/>
          </a:xfrm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75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83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972080" y="685800"/>
            <a:ext cx="464978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sz="2800">
                <a:solidFill>
                  <a:srgbClr val="FFFFFF"/>
                </a:solidFill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79066" y="685800"/>
            <a:ext cx="4665134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93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66D3EE"/>
            </a:gs>
            <a:gs pos="100000">
              <a:srgbClr val="06588E"/>
            </a:gs>
          </a:gsLst>
          <a:lin ang="612000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2" name="Straight Connector 7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" name="Straight Connector 8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Straight Connector 9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Straight Connector 10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traight Connector 11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09600" y="224821"/>
            <a:ext cx="109728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Κείμενο τίτλου</a:t>
            </a:r>
          </a:p>
        </p:txBody>
      </p:sp>
      <p:sp>
        <p:nvSpPr>
          <p:cNvPr id="9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609600" y="1467453"/>
            <a:ext cx="109728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0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0949388" y="5598159"/>
            <a:ext cx="556058" cy="650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3200">
                <a:solidFill>
                  <a:srgbClr val="0A314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sz="2000" b="0" i="0" u="none" strike="noStrike" cap="none" spc="0" baseline="0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sz="2000" b="0" i="0" u="none" strike="noStrike" cap="none" spc="0" baseline="0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2pPr>
      <a:lvl3pPr marL="1271587" marR="0" indent="-357187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sz="2000" b="0" i="0" u="none" strike="noStrike" cap="none" spc="0" baseline="0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3pPr>
      <a:lvl4pPr marL="1616528" marR="0" indent="-24492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sz="2000" b="0" i="0" u="none" strike="noStrike" cap="none" spc="0" baseline="0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4pPr>
      <a:lvl5pPr marL="2073728" marR="0" indent="-24492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sz="2000" b="0" i="0" u="none" strike="noStrike" cap="none" spc="0" baseline="0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5pPr>
      <a:lvl6pPr marL="26125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sz="2000" b="0" i="0" u="none" strike="noStrike" cap="none" spc="0" baseline="0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6pPr>
      <a:lvl7pPr marL="30697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sz="2000" b="0" i="0" u="none" strike="noStrike" cap="none" spc="0" baseline="0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7pPr>
      <a:lvl8pPr marL="35269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sz="2000" b="0" i="0" u="none" strike="noStrike" cap="none" spc="0" baseline="0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sz="2000" b="0" i="0" u="none" strike="noStrike" cap="none" spc="0" baseline="0">
          <a:solidFill>
            <a:srgbClr val="0F496F"/>
          </a:solidFill>
          <a:uFillTx/>
          <a:latin typeface="+mj-lt"/>
          <a:ea typeface="+mj-ea"/>
          <a:cs typeface="+mj-cs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traight Connector 7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traight Connector 9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Straight Connector 11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Straight Connector 13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Straight Connector 15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Rectangle 17"/>
          <p:cNvSpPr/>
          <p:nvPr/>
        </p:nvSpPr>
        <p:spPr>
          <a:xfrm>
            <a:off x="925" y="2"/>
            <a:ext cx="12192001" cy="6858001"/>
          </a:xfrm>
          <a:prstGeom prst="rect">
            <a:avLst/>
          </a:prstGeom>
          <a:solidFill>
            <a:srgbClr val="146194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Snip Diagonal Corner Rectangle 6"/>
          <p:cNvSpPr/>
          <p:nvPr/>
        </p:nvSpPr>
        <p:spPr>
          <a:xfrm flipH="1">
            <a:off x="925" y="2"/>
            <a:ext cx="12191076" cy="6857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031" y="0"/>
                </a:lnTo>
                <a:lnTo>
                  <a:pt x="21600" y="8123"/>
                </a:lnTo>
                <a:lnTo>
                  <a:pt x="21600" y="21600"/>
                </a:lnTo>
                <a:lnTo>
                  <a:pt x="4569" y="21600"/>
                </a:lnTo>
                <a:lnTo>
                  <a:pt x="0" y="13477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Τίτλος 1"/>
          <p:cNvSpPr txBox="1">
            <a:spLocks noGrp="1"/>
          </p:cNvSpPr>
          <p:nvPr>
            <p:ph type="title"/>
          </p:nvPr>
        </p:nvSpPr>
        <p:spPr>
          <a:xfrm>
            <a:off x="1675645" y="685798"/>
            <a:ext cx="8001001" cy="297180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 </a:t>
            </a:r>
          </a:p>
        </p:txBody>
      </p:sp>
      <p:sp>
        <p:nvSpPr>
          <p:cNvPr id="199" name="Υπότιτλος 2"/>
          <p:cNvSpPr txBox="1">
            <a:spLocks noGrp="1"/>
          </p:cNvSpPr>
          <p:nvPr>
            <p:ph type="body" sz="quarter" idx="1"/>
          </p:nvPr>
        </p:nvSpPr>
        <p:spPr>
          <a:xfrm>
            <a:off x="1675645" y="3843866"/>
            <a:ext cx="6400801" cy="1947334"/>
          </a:xfrm>
          <a:prstGeom prst="rect">
            <a:avLst/>
          </a:prstGeom>
        </p:spPr>
        <p:txBody>
          <a:bodyPr/>
          <a:lstStyle/>
          <a:p>
            <a:pPr>
              <a:defRPr sz="2100">
                <a:solidFill>
                  <a:srgbClr val="F2F2F2"/>
                </a:solidFill>
              </a:defRPr>
            </a:pPr>
            <a:r>
              <a:t>                                       </a:t>
            </a:r>
            <a:r>
              <a:rPr>
                <a:solidFill>
                  <a:srgbClr val="FFFFFF"/>
                </a:solidFill>
              </a:rPr>
              <a:t>HYDRAULIC SERVICES</a:t>
            </a:r>
          </a:p>
        </p:txBody>
      </p:sp>
      <p:sp>
        <p:nvSpPr>
          <p:cNvPr id="200" name="Ορθογώνιο 3"/>
          <p:cNvSpPr txBox="1"/>
          <p:nvPr/>
        </p:nvSpPr>
        <p:spPr>
          <a:xfrm>
            <a:off x="4017734" y="2967334"/>
            <a:ext cx="4156533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t>ALPHAMEKS</a:t>
            </a:r>
          </a:p>
        </p:txBody>
      </p:sp>
      <p:pic>
        <p:nvPicPr>
          <p:cNvPr id="201" name="Εικόνα 5" descr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941" y="6050717"/>
            <a:ext cx="1412072" cy="701147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66">
        <p14:reveal/>
      </p:transition>
    </mc:Choice>
    <mc:Fallback xmlns="">
      <p:transition spd="slow" advTm="6066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animBg="1" advAuto="0"/>
      <p:bldP spid="199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traight Connector 9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Straight Connector 11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Straight Connector 13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Straight Connector 15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" name="Straight Connector 17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66D3EE"/>
              </a:gs>
              <a:gs pos="100000">
                <a:srgbClr val="06588E"/>
              </a:gs>
            </a:gsLst>
            <a:lin ang="6120001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8616"/>
            <a:ext cx="3971904" cy="3028985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grpSp>
        <p:nvGrpSpPr>
          <p:cNvPr id="308" name="Group 23"/>
          <p:cNvGrpSpPr/>
          <p:nvPr/>
        </p:nvGrpSpPr>
        <p:grpSpPr>
          <a:xfrm>
            <a:off x="7402775" y="242110"/>
            <a:ext cx="4719113" cy="5078381"/>
            <a:chOff x="0" y="0"/>
            <a:chExt cx="4719112" cy="5078380"/>
          </a:xfrm>
        </p:grpSpPr>
        <p:sp>
          <p:nvSpPr>
            <p:cNvPr id="303" name="Straight Connector 24"/>
            <p:cNvSpPr/>
            <p:nvPr/>
          </p:nvSpPr>
          <p:spPr>
            <a:xfrm flipH="1">
              <a:off x="3274484" y="-1"/>
              <a:ext cx="1444628" cy="1444625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" name="Straight Connector 25"/>
            <p:cNvSpPr/>
            <p:nvPr/>
          </p:nvSpPr>
          <p:spPr>
            <a:xfrm flipH="1">
              <a:off x="0" y="359269"/>
              <a:ext cx="4719112" cy="4719112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5" name="Straight Connector 26"/>
            <p:cNvSpPr/>
            <p:nvPr/>
          </p:nvSpPr>
          <p:spPr>
            <a:xfrm flipH="1">
              <a:off x="1717641" y="509178"/>
              <a:ext cx="3001471" cy="3001470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6" name="Straight Connector 27"/>
            <p:cNvSpPr/>
            <p:nvPr/>
          </p:nvSpPr>
          <p:spPr>
            <a:xfrm flipH="1">
              <a:off x="1956317" y="265477"/>
              <a:ext cx="2762794" cy="2762792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" name="Straight Connector 28"/>
            <p:cNvSpPr/>
            <p:nvPr/>
          </p:nvSpPr>
          <p:spPr>
            <a:xfrm flipH="1">
              <a:off x="2709199" y="1138952"/>
              <a:ext cx="2009915" cy="2009912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309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829" y="1804223"/>
            <a:ext cx="4777721" cy="3249554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  <p:grpSp>
        <p:nvGrpSpPr>
          <p:cNvPr id="315" name="Group 23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310" name="Straight Connector 24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Straight Connector 25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Straight Connector 26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3" name="Straight Connector 27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" name="Straight Connector 28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86">
        <p14:reveal/>
      </p:transition>
    </mc:Choice>
    <mc:Fallback xmlns="">
      <p:transition spd="slow" advTm="518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traight Connector 9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" name="Straight Connector 11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Straight Connector 13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0" name="Straight Connector 15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1" name="Straight Connector 17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8616"/>
            <a:ext cx="3971904" cy="3028985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 </a:t>
            </a:r>
          </a:p>
        </p:txBody>
      </p:sp>
      <p:grpSp>
        <p:nvGrpSpPr>
          <p:cNvPr id="329" name="Group 23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324" name="Straight Connector 24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5" name="Straight Connector 25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Straight Connector 26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7" name="Straight Connector 27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8" name="Straight Connector 28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330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20" y="1093657"/>
            <a:ext cx="4980073" cy="4076431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577">
        <p14:reveal/>
      </p:transition>
    </mc:Choice>
    <mc:Fallback xmlns="">
      <p:transition spd="slow" advTm="457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traight Connector 9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Straight Connector 11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" name="Straight Connector 13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5" name="Straight Connector 15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Straight Connector 17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7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8616"/>
            <a:ext cx="3971904" cy="3028985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 </a:t>
            </a:r>
          </a:p>
        </p:txBody>
      </p:sp>
      <p:grpSp>
        <p:nvGrpSpPr>
          <p:cNvPr id="344" name="Group 23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339" name="Straight Connector 24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0" name="Straight Connector 25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1" name="Straight Connector 26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2" name="Straight Connector 27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3" name="Straight Connector 28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345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271" y="856321"/>
            <a:ext cx="3971903" cy="3849959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376">
        <p14:reveal/>
      </p:transition>
    </mc:Choice>
    <mc:Fallback xmlns="">
      <p:transition spd="slow" advTm="537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traight Connector 9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" name="Straight Connector 11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Straight Connector 13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0" name="Straight Connector 15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1" name="Straight Connector 17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3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8616"/>
            <a:ext cx="3971904" cy="3028985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 </a:t>
            </a:r>
          </a:p>
        </p:txBody>
      </p:sp>
      <p:grpSp>
        <p:nvGrpSpPr>
          <p:cNvPr id="359" name="Group 23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354" name="Straight Connector 24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5" name="Straight Connector 25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6" name="Straight Connector 26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7" name="Straight Connector 27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8" name="Straight Connector 28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360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39" y="965787"/>
            <a:ext cx="4926425" cy="4926426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41">
        <p14:reveal/>
      </p:transition>
    </mc:Choice>
    <mc:Fallback xmlns="">
      <p:transition spd="slow" advTm="504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47" y="264518"/>
            <a:ext cx="5070416" cy="5352106"/>
          </a:xfrm>
          <a:prstGeom prst="rect">
            <a:avLst/>
          </a:prstGeom>
          <a:ln w="12700">
            <a:miter lim="400000"/>
          </a:ln>
          <a:effectLst>
            <a:reflection stA="50687" endPos="40000" dir="5400000" sy="-100000" algn="bl" rotWithShape="0"/>
          </a:effectLst>
        </p:spPr>
      </p:pic>
      <p:grpSp>
        <p:nvGrpSpPr>
          <p:cNvPr id="368" name="Group 23"/>
          <p:cNvGrpSpPr/>
          <p:nvPr/>
        </p:nvGrpSpPr>
        <p:grpSpPr>
          <a:xfrm>
            <a:off x="7796058" y="442614"/>
            <a:ext cx="4499304" cy="4841837"/>
            <a:chOff x="0" y="0"/>
            <a:chExt cx="4499302" cy="4841835"/>
          </a:xfrm>
        </p:grpSpPr>
        <p:sp>
          <p:nvSpPr>
            <p:cNvPr id="363" name="Straight Connector 24"/>
            <p:cNvSpPr/>
            <p:nvPr/>
          </p:nvSpPr>
          <p:spPr>
            <a:xfrm flipH="1">
              <a:off x="3121963" y="-1"/>
              <a:ext cx="1377339" cy="1377337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4" name="Straight Connector 25"/>
            <p:cNvSpPr/>
            <p:nvPr/>
          </p:nvSpPr>
          <p:spPr>
            <a:xfrm flipH="1">
              <a:off x="0" y="342534"/>
              <a:ext cx="4499302" cy="4499302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5" name="Straight Connector 26"/>
            <p:cNvSpPr/>
            <p:nvPr/>
          </p:nvSpPr>
          <p:spPr>
            <a:xfrm flipH="1">
              <a:off x="1637635" y="485461"/>
              <a:ext cx="2861667" cy="2861666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6" name="Straight Connector 27"/>
            <p:cNvSpPr/>
            <p:nvPr/>
          </p:nvSpPr>
          <p:spPr>
            <a:xfrm flipH="1">
              <a:off x="1865194" y="253112"/>
              <a:ext cx="2634107" cy="2634104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7" name="Straight Connector 28"/>
            <p:cNvSpPr/>
            <p:nvPr/>
          </p:nvSpPr>
          <p:spPr>
            <a:xfrm flipH="1">
              <a:off x="2583008" y="1085901"/>
              <a:ext cx="1916296" cy="1916293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580">
        <p14:reveal/>
      </p:transition>
    </mc:Choice>
    <mc:Fallback xmlns="">
      <p:transition spd="slow" advTm="458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HMB080SF0371_large-removebg-preview.png" descr="HMB080SF0371_large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57" y="330200"/>
            <a:ext cx="4480612" cy="49022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grpSp>
        <p:nvGrpSpPr>
          <p:cNvPr id="376" name="Group 23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371" name="Straight Connector 24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2" name="Straight Connector 25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3" name="Straight Connector 26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4" name="Straight Connector 27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5" name="Straight Connector 28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14">
        <p14:reveal/>
      </p:transition>
    </mc:Choice>
    <mc:Fallback xmlns="">
      <p:transition spd="slow" advTm="511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traight Connector 9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9" name="Straight Connector 11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0" name="Straight Connector 13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1" name="Straight Connector 15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2" name="Straight Connector 17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3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4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8616"/>
            <a:ext cx="3971904" cy="3028985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 </a:t>
            </a:r>
          </a:p>
        </p:txBody>
      </p:sp>
      <p:grpSp>
        <p:nvGrpSpPr>
          <p:cNvPr id="390" name="Group 23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385" name="Straight Connector 24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6" name="Straight Connector 25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7" name="Straight Connector 26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8" name="Straight Connector 27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9" name="Straight Connector 28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391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95" y="431908"/>
            <a:ext cx="5094131" cy="5094132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78">
        <p14:reveal/>
      </p:transition>
    </mc:Choice>
    <mc:Fallback xmlns="">
      <p:transition spd="slow" advTm="5078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66D3EE"/>
              </a:gs>
              <a:gs pos="100000">
                <a:srgbClr val="06588E"/>
              </a:gs>
            </a:gsLst>
            <a:lin ang="6120001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4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0721"/>
            <a:ext cx="3382943" cy="1142464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395" name="Content Placeholder 9"/>
          <p:cNvSpPr txBox="1">
            <a:spLocks noGrp="1"/>
          </p:cNvSpPr>
          <p:nvPr>
            <p:ph type="body" sz="quarter" idx="1"/>
          </p:nvPr>
        </p:nvSpPr>
        <p:spPr>
          <a:xfrm>
            <a:off x="7484471" y="277508"/>
            <a:ext cx="3479420" cy="2922592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Font typeface="Wingdings 3"/>
              <a:buNone/>
              <a:defRPr sz="1200">
                <a:solidFill>
                  <a:srgbClr val="0F496F"/>
                </a:solidFill>
              </a:defRPr>
            </a:lvl1pPr>
          </a:lstStyle>
          <a:p>
            <a:r>
              <a:t> </a:t>
            </a:r>
          </a:p>
        </p:txBody>
      </p:sp>
      <p:grpSp>
        <p:nvGrpSpPr>
          <p:cNvPr id="401" name="Group 16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396" name="Straight Connector 17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7" name="Straight Connector 18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8" name="Straight Connector 19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9" name="Straight Connector 20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0" name="Straight Connector 21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402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91" y="1469377"/>
            <a:ext cx="7451774" cy="4471065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  <p:grpSp>
        <p:nvGrpSpPr>
          <p:cNvPr id="408" name="Group 16"/>
          <p:cNvGrpSpPr/>
          <p:nvPr/>
        </p:nvGrpSpPr>
        <p:grpSpPr>
          <a:xfrm>
            <a:off x="8805885" y="391340"/>
            <a:ext cx="3382942" cy="3640487"/>
            <a:chOff x="0" y="0"/>
            <a:chExt cx="3382941" cy="3640485"/>
          </a:xfrm>
        </p:grpSpPr>
        <p:sp>
          <p:nvSpPr>
            <p:cNvPr id="403" name="Straight Connector 17"/>
            <p:cNvSpPr/>
            <p:nvPr/>
          </p:nvSpPr>
          <p:spPr>
            <a:xfrm flipH="1">
              <a:off x="2347345" y="-1"/>
              <a:ext cx="1035596" cy="103559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4" name="Straight Connector 18"/>
            <p:cNvSpPr/>
            <p:nvPr/>
          </p:nvSpPr>
          <p:spPr>
            <a:xfrm flipH="1">
              <a:off x="0" y="257545"/>
              <a:ext cx="3382941" cy="3382941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5" name="Straight Connector 19"/>
            <p:cNvSpPr/>
            <p:nvPr/>
          </p:nvSpPr>
          <p:spPr>
            <a:xfrm flipH="1">
              <a:off x="1231307" y="365009"/>
              <a:ext cx="2151634" cy="215163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6" name="Straight Connector 20"/>
            <p:cNvSpPr/>
            <p:nvPr/>
          </p:nvSpPr>
          <p:spPr>
            <a:xfrm flipH="1">
              <a:off x="1402404" y="190310"/>
              <a:ext cx="1980536" cy="1980534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7" name="Straight Connector 21"/>
            <p:cNvSpPr/>
            <p:nvPr/>
          </p:nvSpPr>
          <p:spPr>
            <a:xfrm flipH="1">
              <a:off x="1942115" y="816469"/>
              <a:ext cx="1440827" cy="1440824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00">
        <p14:reveal/>
      </p:transition>
    </mc:Choice>
    <mc:Fallback xmlns="">
      <p:transition spd="slow" advTm="51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66D3EE"/>
              </a:gs>
              <a:gs pos="100000">
                <a:srgbClr val="06588E"/>
              </a:gs>
            </a:gsLst>
            <a:lin ang="6120001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1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0721"/>
            <a:ext cx="3382943" cy="1142464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412" name="Content Placeholder 9"/>
          <p:cNvSpPr txBox="1">
            <a:spLocks noGrp="1"/>
          </p:cNvSpPr>
          <p:nvPr>
            <p:ph type="body" sz="quarter" idx="1"/>
          </p:nvPr>
        </p:nvSpPr>
        <p:spPr>
          <a:xfrm>
            <a:off x="7532709" y="1822449"/>
            <a:ext cx="3479420" cy="2922592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Font typeface="Wingdings 3"/>
              <a:buNone/>
              <a:defRPr sz="1200">
                <a:solidFill>
                  <a:srgbClr val="0F496F"/>
                </a:solidFill>
              </a:defRPr>
            </a:lvl1pPr>
          </a:lstStyle>
          <a:p>
            <a:r>
              <a:t>  </a:t>
            </a:r>
          </a:p>
        </p:txBody>
      </p:sp>
      <p:grpSp>
        <p:nvGrpSpPr>
          <p:cNvPr id="418" name="Group 16"/>
          <p:cNvGrpSpPr/>
          <p:nvPr/>
        </p:nvGrpSpPr>
        <p:grpSpPr>
          <a:xfrm>
            <a:off x="8709408" y="636615"/>
            <a:ext cx="3479420" cy="3744309"/>
            <a:chOff x="0" y="0"/>
            <a:chExt cx="3479419" cy="3744308"/>
          </a:xfrm>
        </p:grpSpPr>
        <p:sp>
          <p:nvSpPr>
            <p:cNvPr id="413" name="Straight Connector 17"/>
            <p:cNvSpPr/>
            <p:nvPr/>
          </p:nvSpPr>
          <p:spPr>
            <a:xfrm flipH="1">
              <a:off x="2414289" y="-1"/>
              <a:ext cx="1065130" cy="106512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4" name="Straight Connector 18"/>
            <p:cNvSpPr/>
            <p:nvPr/>
          </p:nvSpPr>
          <p:spPr>
            <a:xfrm flipH="1">
              <a:off x="0" y="264890"/>
              <a:ext cx="3479418" cy="347941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5" name="Straight Connector 19"/>
            <p:cNvSpPr/>
            <p:nvPr/>
          </p:nvSpPr>
          <p:spPr>
            <a:xfrm flipH="1">
              <a:off x="1266423" y="375419"/>
              <a:ext cx="2212996" cy="2212995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6" name="Straight Connector 20"/>
            <p:cNvSpPr/>
            <p:nvPr/>
          </p:nvSpPr>
          <p:spPr>
            <a:xfrm flipH="1">
              <a:off x="1442399" y="195737"/>
              <a:ext cx="2037018" cy="2037017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7" name="Straight Connector 21"/>
            <p:cNvSpPr/>
            <p:nvPr/>
          </p:nvSpPr>
          <p:spPr>
            <a:xfrm flipH="1">
              <a:off x="1997502" y="839753"/>
              <a:ext cx="1481918" cy="1481916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419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08" y="896656"/>
            <a:ext cx="7313335" cy="4388001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  <p:grpSp>
        <p:nvGrpSpPr>
          <p:cNvPr id="425" name="Group 16"/>
          <p:cNvGrpSpPr/>
          <p:nvPr/>
        </p:nvGrpSpPr>
        <p:grpSpPr>
          <a:xfrm>
            <a:off x="9333969" y="3090332"/>
            <a:ext cx="2981859" cy="3208869"/>
            <a:chOff x="0" y="0"/>
            <a:chExt cx="2981857" cy="3208867"/>
          </a:xfrm>
        </p:grpSpPr>
        <p:sp>
          <p:nvSpPr>
            <p:cNvPr id="420" name="Straight Connector 17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1" name="Straight Connector 18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2" name="Straight Connector 19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3" name="Straight Connector 20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4" name="Straight Connector 21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17">
        <p14:reveal/>
      </p:transition>
    </mc:Choice>
    <mc:Fallback xmlns="">
      <p:transition spd="slow" advTm="5117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traight Connector 9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8" name="Straight Connector 11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9" name="Straight Connector 13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0" name="Straight Connector 15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1" name="Straight Connector 17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2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66D3EE"/>
              </a:gs>
              <a:gs pos="100000">
                <a:srgbClr val="06588E"/>
              </a:gs>
            </a:gsLst>
            <a:lin ang="6120001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3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8616"/>
            <a:ext cx="3971904" cy="3028985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grpSp>
        <p:nvGrpSpPr>
          <p:cNvPr id="439" name="Group 23"/>
          <p:cNvGrpSpPr/>
          <p:nvPr/>
        </p:nvGrpSpPr>
        <p:grpSpPr>
          <a:xfrm>
            <a:off x="8405861" y="538674"/>
            <a:ext cx="3782966" cy="4070965"/>
            <a:chOff x="0" y="0"/>
            <a:chExt cx="3782965" cy="4070963"/>
          </a:xfrm>
        </p:grpSpPr>
        <p:sp>
          <p:nvSpPr>
            <p:cNvPr id="434" name="Straight Connector 24"/>
            <p:cNvSpPr/>
            <p:nvPr/>
          </p:nvSpPr>
          <p:spPr>
            <a:xfrm flipH="1">
              <a:off x="2624913" y="-1"/>
              <a:ext cx="1158052" cy="1158050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5" name="Straight Connector 25"/>
            <p:cNvSpPr/>
            <p:nvPr/>
          </p:nvSpPr>
          <p:spPr>
            <a:xfrm flipH="1">
              <a:off x="0" y="287999"/>
              <a:ext cx="3782964" cy="3782965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6" name="Straight Connector 26"/>
            <p:cNvSpPr/>
            <p:nvPr/>
          </p:nvSpPr>
          <p:spPr>
            <a:xfrm flipH="1">
              <a:off x="1376906" y="408171"/>
              <a:ext cx="2406059" cy="2406057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7" name="Straight Connector 27"/>
            <p:cNvSpPr/>
            <p:nvPr/>
          </p:nvSpPr>
          <p:spPr>
            <a:xfrm flipH="1">
              <a:off x="1568235" y="212813"/>
              <a:ext cx="2214728" cy="2214728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8" name="Straight Connector 28"/>
            <p:cNvSpPr/>
            <p:nvPr/>
          </p:nvSpPr>
          <p:spPr>
            <a:xfrm flipH="1">
              <a:off x="2171765" y="913014"/>
              <a:ext cx="1611201" cy="1611198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440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06" y="1159866"/>
            <a:ext cx="6058822" cy="4538268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  <p:grpSp>
        <p:nvGrpSpPr>
          <p:cNvPr id="446" name="Group 23"/>
          <p:cNvGrpSpPr/>
          <p:nvPr/>
        </p:nvGrpSpPr>
        <p:grpSpPr>
          <a:xfrm>
            <a:off x="9333969" y="3090332"/>
            <a:ext cx="2981859" cy="3208869"/>
            <a:chOff x="0" y="0"/>
            <a:chExt cx="2981857" cy="3208867"/>
          </a:xfrm>
        </p:grpSpPr>
        <p:sp>
          <p:nvSpPr>
            <p:cNvPr id="441" name="Straight Connector 24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2" name="Straight Connector 25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3" name="Straight Connector 26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4" name="Straight Connector 27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5" name="Straight Connector 28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701">
        <p14:reveal/>
      </p:transition>
    </mc:Choice>
    <mc:Fallback xmlns="">
      <p:transition spd="slow" advTm="470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Τίτλος 1"/>
          <p:cNvSpPr txBox="1">
            <a:spLocks noGrp="1"/>
          </p:cNvSpPr>
          <p:nvPr>
            <p:ph type="title"/>
          </p:nvPr>
        </p:nvSpPr>
        <p:spPr>
          <a:xfrm>
            <a:off x="684212" y="4487331"/>
            <a:ext cx="7350079" cy="1507068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grpSp>
        <p:nvGrpSpPr>
          <p:cNvPr id="209" name="Group 52"/>
          <p:cNvGrpSpPr/>
          <p:nvPr/>
        </p:nvGrpSpPr>
        <p:grpSpPr>
          <a:xfrm>
            <a:off x="9206969" y="2959516"/>
            <a:ext cx="2981859" cy="3208869"/>
            <a:chOff x="0" y="0"/>
            <a:chExt cx="2981857" cy="3208867"/>
          </a:xfrm>
        </p:grpSpPr>
        <p:sp>
          <p:nvSpPr>
            <p:cNvPr id="204" name="Straight Connector 53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Straight Connector 54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6" name="Straight Connector 55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Straight Connector 56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Straight Connector 57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18" name="Διάγραμμα 5"/>
          <p:cNvGrpSpPr/>
          <p:nvPr/>
        </p:nvGrpSpPr>
        <p:grpSpPr>
          <a:xfrm>
            <a:off x="389434" y="601577"/>
            <a:ext cx="10886578" cy="5079891"/>
            <a:chOff x="0" y="0"/>
            <a:chExt cx="8333328" cy="5079890"/>
          </a:xfrm>
        </p:grpSpPr>
        <p:sp>
          <p:nvSpPr>
            <p:cNvPr id="210" name="Γραμμή"/>
            <p:cNvSpPr/>
            <p:nvPr/>
          </p:nvSpPr>
          <p:spPr>
            <a:xfrm>
              <a:off x="0" y="0"/>
              <a:ext cx="8333328" cy="0"/>
            </a:xfrm>
            <a:prstGeom prst="line">
              <a:avLst/>
            </a:prstGeom>
            <a:gradFill flip="none" rotWithShape="1">
              <a:gsLst>
                <a:gs pos="0">
                  <a:srgbClr val="E85C5D"/>
                </a:gs>
                <a:gs pos="100000">
                  <a:srgbClr val="A91E1F"/>
                </a:gs>
              </a:gsLst>
              <a:lin ang="5400000" scaled="0"/>
            </a:gradFill>
            <a:ln w="9525" cap="rnd">
              <a:solidFill>
                <a:schemeClr val="accent6"/>
              </a:solidFill>
              <a:prstDash val="solid"/>
              <a:round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ALPHAMEKS"/>
            <p:cNvSpPr txBox="1"/>
            <p:nvPr/>
          </p:nvSpPr>
          <p:spPr>
            <a:xfrm>
              <a:off x="0" y="0"/>
              <a:ext cx="1666665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889000">
                <a:lnSpc>
                  <a:spcPct val="90000"/>
                </a:lnSpc>
                <a:spcBef>
                  <a:spcPts val="800"/>
                </a:spcBef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ALPHAMEKS</a:t>
              </a:r>
            </a:p>
          </p:txBody>
        </p:sp>
        <p:sp>
          <p:nvSpPr>
            <p:cNvPr id="212" name="Repairments &amp; Construction of Hydraulic Systems ( high/medium/low pressure )"/>
            <p:cNvSpPr txBox="1"/>
            <p:nvPr/>
          </p:nvSpPr>
          <p:spPr>
            <a:xfrm>
              <a:off x="1791665" y="80633"/>
              <a:ext cx="6541663" cy="979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defTabSz="1066800">
                <a:lnSpc>
                  <a:spcPct val="90000"/>
                </a:lnSpc>
                <a:spcBef>
                  <a:spcPts val="1000"/>
                </a:spcBef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Repairments &amp; Construction of Hydraulic Systems </a:t>
              </a:r>
              <a:endParaRPr lang="en-US" dirty="0"/>
            </a:p>
            <a:p>
              <a:r>
                <a:rPr dirty="0"/>
                <a:t>( high/medium/low pressure )</a:t>
              </a:r>
            </a:p>
          </p:txBody>
        </p:sp>
        <p:sp>
          <p:nvSpPr>
            <p:cNvPr id="213" name="Γραμμή"/>
            <p:cNvSpPr/>
            <p:nvPr/>
          </p:nvSpPr>
          <p:spPr>
            <a:xfrm>
              <a:off x="1666664" y="1693296"/>
              <a:ext cx="6666664" cy="1"/>
            </a:xfrm>
            <a:prstGeom prst="line">
              <a:avLst/>
            </a:prstGeom>
            <a:noFill/>
            <a:ln w="9525" cap="rnd">
              <a:solidFill>
                <a:srgbClr val="E5BB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4" name="Supplier of spare parts for Hydraulic Systems"/>
            <p:cNvSpPr txBox="1"/>
            <p:nvPr/>
          </p:nvSpPr>
          <p:spPr>
            <a:xfrm>
              <a:off x="1791665" y="1773928"/>
              <a:ext cx="6541663" cy="9791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defTabSz="1066800">
                <a:lnSpc>
                  <a:spcPct val="90000"/>
                </a:lnSpc>
                <a:spcBef>
                  <a:spcPts val="1000"/>
                </a:spcBef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Supplier of spare parts for Hydraulic Systems</a:t>
              </a:r>
            </a:p>
          </p:txBody>
        </p:sp>
        <p:sp>
          <p:nvSpPr>
            <p:cNvPr id="215" name="Γραμμή"/>
            <p:cNvSpPr/>
            <p:nvPr/>
          </p:nvSpPr>
          <p:spPr>
            <a:xfrm>
              <a:off x="1666664" y="3386592"/>
              <a:ext cx="6666664" cy="1"/>
            </a:xfrm>
            <a:prstGeom prst="line">
              <a:avLst/>
            </a:prstGeom>
            <a:noFill/>
            <a:ln w="9525" cap="rnd">
              <a:solidFill>
                <a:srgbClr val="E5BB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" name="Inspections &amp; Services Worldwide…"/>
            <p:cNvSpPr txBox="1"/>
            <p:nvPr/>
          </p:nvSpPr>
          <p:spPr>
            <a:xfrm>
              <a:off x="1791665" y="3467225"/>
              <a:ext cx="6541663" cy="15404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defTabSz="1066800">
                <a:lnSpc>
                  <a:spcPct val="90000"/>
                </a:lnSpc>
                <a:spcBef>
                  <a:spcPts val="1000"/>
                </a:spcBef>
                <a:defRPr sz="2400" b="1">
                  <a:solidFill>
                    <a:srgbClr val="FFFFFF"/>
                  </a:solidFill>
                </a:defRPr>
              </a:pPr>
              <a:r>
                <a:rPr dirty="0"/>
                <a:t>Inspections &amp; Services Worldwide</a:t>
              </a:r>
            </a:p>
            <a:p>
              <a:pPr algn="r" defTabSz="1066800">
                <a:lnSpc>
                  <a:spcPct val="90000"/>
                </a:lnSpc>
                <a:spcBef>
                  <a:spcPts val="500"/>
                </a:spcBef>
                <a:defRPr sz="1200" b="1" i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 lang="en-US" sz="2000" dirty="0"/>
            </a:p>
            <a:p>
              <a:pPr algn="r" defTabSz="1066800">
                <a:lnSpc>
                  <a:spcPct val="90000"/>
                </a:lnSpc>
                <a:spcBef>
                  <a:spcPts val="500"/>
                </a:spcBef>
                <a:defRPr sz="1200" b="1" i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rPr sz="2000" dirty="0"/>
                <a:t>Certified by Bureau Veritas </a:t>
              </a:r>
            </a:p>
            <a:p>
              <a:pPr algn="r" defTabSz="1066800">
                <a:lnSpc>
                  <a:spcPct val="90000"/>
                </a:lnSpc>
                <a:spcBef>
                  <a:spcPts val="500"/>
                </a:spcBef>
                <a:defRPr sz="1200" b="1" i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rPr sz="2000" dirty="0"/>
                <a:t>ISO 9001:20</a:t>
              </a:r>
              <a:r>
                <a:rPr lang="en-US" sz="2000" dirty="0"/>
                <a:t>15</a:t>
              </a:r>
              <a:endParaRPr sz="2000" dirty="0"/>
            </a:p>
          </p:txBody>
        </p:sp>
        <p:sp>
          <p:nvSpPr>
            <p:cNvPr id="217" name="Γραμμή"/>
            <p:cNvSpPr/>
            <p:nvPr/>
          </p:nvSpPr>
          <p:spPr>
            <a:xfrm>
              <a:off x="1666664" y="5079889"/>
              <a:ext cx="6666664" cy="1"/>
            </a:xfrm>
            <a:prstGeom prst="line">
              <a:avLst/>
            </a:prstGeom>
            <a:noFill/>
            <a:ln w="9525" cap="rnd">
              <a:solidFill>
                <a:srgbClr val="E5BB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593">
        <p14:reveal/>
      </p:transition>
    </mc:Choice>
    <mc:Fallback xmlns="">
      <p:transition spd="slow" advTm="1059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66D3EE"/>
              </a:gs>
              <a:gs pos="100000">
                <a:srgbClr val="06588E"/>
              </a:gs>
            </a:gsLst>
            <a:lin ang="6120001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0721"/>
            <a:ext cx="3382943" cy="1142464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450" name="Content Placeholder 9"/>
          <p:cNvSpPr txBox="1">
            <a:spLocks noGrp="1"/>
          </p:cNvSpPr>
          <p:nvPr>
            <p:ph type="body" sz="quarter" idx="1"/>
          </p:nvPr>
        </p:nvSpPr>
        <p:spPr>
          <a:xfrm>
            <a:off x="7532709" y="1822449"/>
            <a:ext cx="3479420" cy="2922592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Font typeface="Wingdings 3"/>
              <a:buNone/>
              <a:defRPr sz="1200">
                <a:solidFill>
                  <a:srgbClr val="0F496F"/>
                </a:solidFill>
              </a:defRPr>
            </a:lvl1pPr>
          </a:lstStyle>
          <a:p>
            <a:r>
              <a:t> </a:t>
            </a:r>
          </a:p>
        </p:txBody>
      </p:sp>
      <p:grpSp>
        <p:nvGrpSpPr>
          <p:cNvPr id="456" name="Group 16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451" name="Straight Connector 17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2" name="Straight Connector 18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3" name="Straight Connector 19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4" name="Straight Connector 20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5" name="Straight Connector 21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457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7" y="-471003"/>
            <a:ext cx="5894813" cy="5894812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  <p:grpSp>
        <p:nvGrpSpPr>
          <p:cNvPr id="463" name="Group 16"/>
          <p:cNvGrpSpPr/>
          <p:nvPr/>
        </p:nvGrpSpPr>
        <p:grpSpPr>
          <a:xfrm>
            <a:off x="7251152" y="354113"/>
            <a:ext cx="4937676" cy="5313581"/>
            <a:chOff x="0" y="0"/>
            <a:chExt cx="4937674" cy="5313580"/>
          </a:xfrm>
        </p:grpSpPr>
        <p:sp>
          <p:nvSpPr>
            <p:cNvPr id="458" name="Straight Connector 17"/>
            <p:cNvSpPr/>
            <p:nvPr/>
          </p:nvSpPr>
          <p:spPr>
            <a:xfrm flipH="1">
              <a:off x="3426139" y="-1"/>
              <a:ext cx="1511535" cy="1511532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9" name="Straight Connector 18"/>
            <p:cNvSpPr/>
            <p:nvPr/>
          </p:nvSpPr>
          <p:spPr>
            <a:xfrm flipH="1">
              <a:off x="0" y="375908"/>
              <a:ext cx="4937673" cy="493767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0" name="Straight Connector 19"/>
            <p:cNvSpPr/>
            <p:nvPr/>
          </p:nvSpPr>
          <p:spPr>
            <a:xfrm flipH="1">
              <a:off x="1797192" y="532760"/>
              <a:ext cx="3140482" cy="3140481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1" name="Straight Connector 20"/>
            <p:cNvSpPr/>
            <p:nvPr/>
          </p:nvSpPr>
          <p:spPr>
            <a:xfrm flipH="1">
              <a:off x="2046922" y="277773"/>
              <a:ext cx="2890750" cy="2890748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2" name="Straight Connector 21"/>
            <p:cNvSpPr/>
            <p:nvPr/>
          </p:nvSpPr>
          <p:spPr>
            <a:xfrm flipH="1">
              <a:off x="2834673" y="1191702"/>
              <a:ext cx="2103003" cy="2102999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78">
        <p14:reveal/>
      </p:transition>
    </mc:Choice>
    <mc:Fallback xmlns="">
      <p:transition spd="slow" advTm="5178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6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0721"/>
            <a:ext cx="3518749" cy="1142464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 </a:t>
            </a:r>
          </a:p>
        </p:txBody>
      </p:sp>
      <p:sp>
        <p:nvSpPr>
          <p:cNvPr id="467" name="Content Placeholder 9"/>
          <p:cNvSpPr txBox="1">
            <a:spLocks noGrp="1"/>
          </p:cNvSpPr>
          <p:nvPr>
            <p:ph type="body" sz="quarter" idx="1"/>
          </p:nvPr>
        </p:nvSpPr>
        <p:spPr>
          <a:xfrm>
            <a:off x="7532709" y="1822449"/>
            <a:ext cx="3479420" cy="3070226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Font typeface="Wingdings 3"/>
              <a:buNone/>
              <a:defRPr sz="1400"/>
            </a:lvl1pPr>
          </a:lstStyle>
          <a:p>
            <a:r>
              <a:t> </a:t>
            </a:r>
          </a:p>
        </p:txBody>
      </p:sp>
      <p:grpSp>
        <p:nvGrpSpPr>
          <p:cNvPr id="473" name="Group 16"/>
          <p:cNvGrpSpPr/>
          <p:nvPr/>
        </p:nvGrpSpPr>
        <p:grpSpPr>
          <a:xfrm>
            <a:off x="7131560" y="413250"/>
            <a:ext cx="5336474" cy="5742739"/>
            <a:chOff x="0" y="0"/>
            <a:chExt cx="5336472" cy="5742738"/>
          </a:xfrm>
        </p:grpSpPr>
        <p:sp>
          <p:nvSpPr>
            <p:cNvPr id="468" name="Straight Connector 17"/>
            <p:cNvSpPr/>
            <p:nvPr/>
          </p:nvSpPr>
          <p:spPr>
            <a:xfrm flipH="1">
              <a:off x="3702856" y="-1"/>
              <a:ext cx="1633615" cy="1633612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9" name="Straight Connector 18"/>
            <p:cNvSpPr/>
            <p:nvPr/>
          </p:nvSpPr>
          <p:spPr>
            <a:xfrm flipH="1">
              <a:off x="-1" y="406269"/>
              <a:ext cx="5336472" cy="5336470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0" name="Straight Connector 19"/>
            <p:cNvSpPr/>
            <p:nvPr/>
          </p:nvSpPr>
          <p:spPr>
            <a:xfrm flipH="1">
              <a:off x="1942344" y="575790"/>
              <a:ext cx="3394127" cy="3394125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1" name="Straight Connector 20"/>
            <p:cNvSpPr/>
            <p:nvPr/>
          </p:nvSpPr>
          <p:spPr>
            <a:xfrm flipH="1">
              <a:off x="2212244" y="300207"/>
              <a:ext cx="3124225" cy="3124224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2" name="Straight Connector 21"/>
            <p:cNvSpPr/>
            <p:nvPr/>
          </p:nvSpPr>
          <p:spPr>
            <a:xfrm flipH="1">
              <a:off x="3063619" y="1287951"/>
              <a:ext cx="2272854" cy="227285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474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12" y="772622"/>
            <a:ext cx="5336473" cy="5312756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  <p:grpSp>
        <p:nvGrpSpPr>
          <p:cNvPr id="480" name="Group 16"/>
          <p:cNvGrpSpPr/>
          <p:nvPr/>
        </p:nvGrpSpPr>
        <p:grpSpPr>
          <a:xfrm>
            <a:off x="9333969" y="3090332"/>
            <a:ext cx="2981859" cy="3208869"/>
            <a:chOff x="0" y="0"/>
            <a:chExt cx="2981857" cy="3208867"/>
          </a:xfrm>
        </p:grpSpPr>
        <p:sp>
          <p:nvSpPr>
            <p:cNvPr id="475" name="Straight Connector 17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6" name="Straight Connector 18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7" name="Straight Connector 19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8" name="Straight Connector 20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9" name="Straight Connector 21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356">
        <p14:reveal/>
      </p:transition>
    </mc:Choice>
    <mc:Fallback xmlns="">
      <p:transition spd="slow" advTm="4356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traight Connector 33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3" name="Straight Connector 35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4" name="Straight Connector 37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5" name="Straight Connector 39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6" name="Straight Connector 41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7" name="Rectangle 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66D3EE"/>
              </a:gs>
              <a:gs pos="100000">
                <a:srgbClr val="06588E"/>
              </a:gs>
            </a:gsLst>
            <a:lin ang="6120001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8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8616"/>
            <a:ext cx="3971904" cy="3028985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grpSp>
        <p:nvGrpSpPr>
          <p:cNvPr id="494" name="Group 47"/>
          <p:cNvGrpSpPr/>
          <p:nvPr/>
        </p:nvGrpSpPr>
        <p:grpSpPr>
          <a:xfrm>
            <a:off x="9374127" y="2963332"/>
            <a:ext cx="2814700" cy="3028985"/>
            <a:chOff x="0" y="0"/>
            <a:chExt cx="2814699" cy="3028983"/>
          </a:xfrm>
        </p:grpSpPr>
        <p:sp>
          <p:nvSpPr>
            <p:cNvPr id="489" name="Straight Connector 48"/>
            <p:cNvSpPr/>
            <p:nvPr/>
          </p:nvSpPr>
          <p:spPr>
            <a:xfrm flipH="1">
              <a:off x="1953055" y="-1"/>
              <a:ext cx="861644" cy="86164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0" name="Straight Connector 49"/>
            <p:cNvSpPr/>
            <p:nvPr/>
          </p:nvSpPr>
          <p:spPr>
            <a:xfrm flipH="1">
              <a:off x="0" y="214284"/>
              <a:ext cx="2814699" cy="2814700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1" name="Straight Connector 50"/>
            <p:cNvSpPr/>
            <p:nvPr/>
          </p:nvSpPr>
          <p:spPr>
            <a:xfrm flipH="1">
              <a:off x="1024481" y="303697"/>
              <a:ext cx="1790218" cy="179021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2" name="Straight Connector 51"/>
            <p:cNvSpPr/>
            <p:nvPr/>
          </p:nvSpPr>
          <p:spPr>
            <a:xfrm flipH="1">
              <a:off x="1166839" y="158343"/>
              <a:ext cx="1647859" cy="1647859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3" name="Straight Connector 52"/>
            <p:cNvSpPr/>
            <p:nvPr/>
          </p:nvSpPr>
          <p:spPr>
            <a:xfrm flipH="1">
              <a:off x="1615892" y="679324"/>
              <a:ext cx="1198808" cy="1198806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495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65" y="1029311"/>
            <a:ext cx="5251330" cy="4494966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  <p:grpSp>
        <p:nvGrpSpPr>
          <p:cNvPr id="501" name="Group 47"/>
          <p:cNvGrpSpPr/>
          <p:nvPr/>
        </p:nvGrpSpPr>
        <p:grpSpPr>
          <a:xfrm>
            <a:off x="7773481" y="366847"/>
            <a:ext cx="4487289" cy="4828907"/>
            <a:chOff x="0" y="0"/>
            <a:chExt cx="4487288" cy="4828906"/>
          </a:xfrm>
        </p:grpSpPr>
        <p:sp>
          <p:nvSpPr>
            <p:cNvPr id="496" name="Straight Connector 48"/>
            <p:cNvSpPr/>
            <p:nvPr/>
          </p:nvSpPr>
          <p:spPr>
            <a:xfrm flipH="1">
              <a:off x="3113627" y="-1"/>
              <a:ext cx="1373661" cy="1373659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7" name="Straight Connector 49"/>
            <p:cNvSpPr/>
            <p:nvPr/>
          </p:nvSpPr>
          <p:spPr>
            <a:xfrm flipH="1">
              <a:off x="0" y="341620"/>
              <a:ext cx="4487288" cy="4487287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8" name="Straight Connector 50"/>
            <p:cNvSpPr/>
            <p:nvPr/>
          </p:nvSpPr>
          <p:spPr>
            <a:xfrm flipH="1">
              <a:off x="1633262" y="484165"/>
              <a:ext cx="2854026" cy="285402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9" name="Straight Connector 51"/>
            <p:cNvSpPr/>
            <p:nvPr/>
          </p:nvSpPr>
          <p:spPr>
            <a:xfrm flipH="1">
              <a:off x="1860214" y="252436"/>
              <a:ext cx="2627072" cy="262707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0" name="Straight Connector 52"/>
            <p:cNvSpPr/>
            <p:nvPr/>
          </p:nvSpPr>
          <p:spPr>
            <a:xfrm flipH="1">
              <a:off x="2576110" y="1083001"/>
              <a:ext cx="1911179" cy="1911176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575">
        <p14:reveal/>
      </p:transition>
    </mc:Choice>
    <mc:Fallback xmlns="">
      <p:transition spd="slow" advTm="5575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traight Connector 9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4" name="Straight Connector 11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5" name="Straight Connector 13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6" name="Straight Connector 15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7" name="Straight Connector 17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8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66D3EE"/>
              </a:gs>
              <a:gs pos="100000">
                <a:srgbClr val="06588E"/>
              </a:gs>
            </a:gsLst>
            <a:lin ang="6120001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9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8616"/>
            <a:ext cx="3971904" cy="3028985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grpSp>
        <p:nvGrpSpPr>
          <p:cNvPr id="515" name="Group 23"/>
          <p:cNvGrpSpPr/>
          <p:nvPr/>
        </p:nvGrpSpPr>
        <p:grpSpPr>
          <a:xfrm>
            <a:off x="7369813" y="130438"/>
            <a:ext cx="4785037" cy="5149324"/>
            <a:chOff x="0" y="0"/>
            <a:chExt cx="4785036" cy="5149322"/>
          </a:xfrm>
        </p:grpSpPr>
        <p:sp>
          <p:nvSpPr>
            <p:cNvPr id="510" name="Straight Connector 24"/>
            <p:cNvSpPr/>
            <p:nvPr/>
          </p:nvSpPr>
          <p:spPr>
            <a:xfrm flipH="1">
              <a:off x="3320227" y="-1"/>
              <a:ext cx="1464809" cy="1464806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1" name="Straight Connector 25"/>
            <p:cNvSpPr/>
            <p:nvPr/>
          </p:nvSpPr>
          <p:spPr>
            <a:xfrm flipH="1">
              <a:off x="0" y="364287"/>
              <a:ext cx="4785035" cy="4785036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2" name="Straight Connector 26"/>
            <p:cNvSpPr/>
            <p:nvPr/>
          </p:nvSpPr>
          <p:spPr>
            <a:xfrm flipH="1">
              <a:off x="1741635" y="516291"/>
              <a:ext cx="3043401" cy="3043399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3" name="Straight Connector 27"/>
            <p:cNvSpPr/>
            <p:nvPr/>
          </p:nvSpPr>
          <p:spPr>
            <a:xfrm flipH="1">
              <a:off x="1983646" y="269186"/>
              <a:ext cx="2801388" cy="2801387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4" name="Straight Connector 28"/>
            <p:cNvSpPr/>
            <p:nvPr/>
          </p:nvSpPr>
          <p:spPr>
            <a:xfrm flipH="1">
              <a:off x="2747045" y="1154863"/>
              <a:ext cx="2037992" cy="2037989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516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25" y="396321"/>
            <a:ext cx="6335484" cy="4769959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  <p:grpSp>
        <p:nvGrpSpPr>
          <p:cNvPr id="522" name="Group 23"/>
          <p:cNvGrpSpPr/>
          <p:nvPr/>
        </p:nvGrpSpPr>
        <p:grpSpPr>
          <a:xfrm>
            <a:off x="9333969" y="3090332"/>
            <a:ext cx="2981859" cy="3208869"/>
            <a:chOff x="0" y="0"/>
            <a:chExt cx="2981857" cy="3208867"/>
          </a:xfrm>
        </p:grpSpPr>
        <p:sp>
          <p:nvSpPr>
            <p:cNvPr id="517" name="Straight Connector 24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8" name="Straight Connector 25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9" name="Straight Connector 26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0" name="Straight Connector 27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1" name="Straight Connector 28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62">
        <p14:reveal/>
      </p:transition>
    </mc:Choice>
    <mc:Fallback xmlns="">
      <p:transition spd="slow" advTm="5062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Τίτλος 1"/>
          <p:cNvSpPr txBox="1">
            <a:spLocks noGrp="1"/>
          </p:cNvSpPr>
          <p:nvPr>
            <p:ph type="title"/>
          </p:nvPr>
        </p:nvSpPr>
        <p:spPr>
          <a:xfrm>
            <a:off x="1675645" y="685798"/>
            <a:ext cx="8001001" cy="297180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 </a:t>
            </a:r>
          </a:p>
        </p:txBody>
      </p:sp>
      <p:sp>
        <p:nvSpPr>
          <p:cNvPr id="525" name="Υπότιτλος 2"/>
          <p:cNvSpPr txBox="1">
            <a:spLocks noGrp="1"/>
          </p:cNvSpPr>
          <p:nvPr>
            <p:ph type="body" sz="quarter" idx="1"/>
          </p:nvPr>
        </p:nvSpPr>
        <p:spPr>
          <a:xfrm>
            <a:off x="1675645" y="3843866"/>
            <a:ext cx="6400801" cy="1947334"/>
          </a:xfrm>
          <a:prstGeom prst="rect">
            <a:avLst/>
          </a:prstGeom>
        </p:spPr>
        <p:txBody>
          <a:bodyPr/>
          <a:lstStyle/>
          <a:p>
            <a:pPr>
              <a:defRPr sz="2100">
                <a:solidFill>
                  <a:srgbClr val="F2F2F2"/>
                </a:solidFill>
              </a:defRPr>
            </a:pPr>
            <a:r>
              <a:t>                                       </a:t>
            </a:r>
            <a:r>
              <a:rPr>
                <a:solidFill>
                  <a:srgbClr val="FFFFFF"/>
                </a:solidFill>
              </a:rPr>
              <a:t>HYDRAULIC SERVICES</a:t>
            </a:r>
          </a:p>
        </p:txBody>
      </p:sp>
      <p:sp>
        <p:nvSpPr>
          <p:cNvPr id="526" name="Ορθογώνιο 3"/>
          <p:cNvSpPr txBox="1"/>
          <p:nvPr/>
        </p:nvSpPr>
        <p:spPr>
          <a:xfrm>
            <a:off x="4017734" y="2967334"/>
            <a:ext cx="4156533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t>ALPHAMEKS</a:t>
            </a:r>
          </a:p>
        </p:txBody>
      </p:sp>
      <p:pic>
        <p:nvPicPr>
          <p:cNvPr id="527" name="Εικόνα 5" descr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941" y="6050717"/>
            <a:ext cx="1412072" cy="701147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415">
        <p14:reveal/>
      </p:transition>
    </mc:Choice>
    <mc:Fallback xmlns="">
      <p:transition spd="slow" advTm="5415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" grpId="1" animBg="1" advAuto="0"/>
      <p:bldP spid="52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Θέση περιεχομένου 2"/>
          <p:cNvSpPr txBox="1">
            <a:spLocks noGrp="1"/>
          </p:cNvSpPr>
          <p:nvPr>
            <p:ph type="body" idx="1"/>
          </p:nvPr>
        </p:nvSpPr>
        <p:spPr>
          <a:xfrm>
            <a:off x="684212" y="304800"/>
            <a:ext cx="11042567" cy="605708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  <a:defRPr>
                <a:solidFill>
                  <a:srgbClr val="FFFFFF"/>
                </a:solidFill>
              </a:defRPr>
            </a:pPr>
            <a:r>
              <a:rPr sz="2400" dirty="0"/>
              <a:t>The founder of our company with many years of experience, has created a team of highly skilled and specialized personnel, consisting </a:t>
            </a:r>
            <a:r>
              <a:rPr lang="en-US" sz="2400" dirty="0"/>
              <a:t>of</a:t>
            </a:r>
            <a:r>
              <a:rPr sz="2400" dirty="0"/>
              <a:t> Mechanical Engineer</a:t>
            </a:r>
            <a:r>
              <a:rPr lang="en-US" sz="2400" dirty="0"/>
              <a:t>s</a:t>
            </a:r>
            <a:r>
              <a:rPr sz="2400" dirty="0"/>
              <a:t> NTUA and </a:t>
            </a:r>
            <a:r>
              <a:rPr lang="en-US" sz="2400" dirty="0"/>
              <a:t>experienced </a:t>
            </a:r>
            <a:r>
              <a:rPr sz="2400" dirty="0"/>
              <a:t>technicians that offer our services worldwide</a:t>
            </a:r>
          </a:p>
          <a:p>
            <a:pPr>
              <a:buFont typeface="Wingdings" panose="05000000000000000000" pitchFamily="2" charset="2"/>
              <a:buChar char="v"/>
              <a:defRPr>
                <a:solidFill>
                  <a:srgbClr val="FFFFFF"/>
                </a:solidFill>
              </a:defRPr>
            </a:pPr>
            <a:r>
              <a:rPr sz="2400" dirty="0"/>
              <a:t>Our services can be applied to :</a:t>
            </a:r>
          </a:p>
          <a:p>
            <a:pPr marL="742950" lvl="1" indent="-285750">
              <a:buFont typeface="Courier New"/>
              <a:buChar char="o"/>
              <a:defRPr sz="1800">
                <a:solidFill>
                  <a:srgbClr val="FFFFFF"/>
                </a:solidFill>
              </a:defRPr>
            </a:pPr>
            <a:r>
              <a:rPr dirty="0"/>
              <a:t>Marine cranes (low/medium/high pressure) as IHI,</a:t>
            </a:r>
            <a:r>
              <a:rPr lang="en-US" dirty="0"/>
              <a:t> </a:t>
            </a:r>
            <a:r>
              <a:rPr dirty="0"/>
              <a:t>TSUJI,</a:t>
            </a:r>
            <a:r>
              <a:rPr lang="en-US" dirty="0"/>
              <a:t> </a:t>
            </a:r>
            <a:r>
              <a:rPr dirty="0"/>
              <a:t>FUKUSHIMA,</a:t>
            </a:r>
            <a:r>
              <a:rPr lang="en-US" dirty="0"/>
              <a:t> </a:t>
            </a:r>
            <a:r>
              <a:rPr dirty="0"/>
              <a:t>MITSUBISHI,</a:t>
            </a:r>
            <a:r>
              <a:rPr lang="en-US" dirty="0"/>
              <a:t> </a:t>
            </a:r>
            <a:r>
              <a:rPr dirty="0"/>
              <a:t>HAGGLUNDS,</a:t>
            </a:r>
            <a:r>
              <a:rPr lang="en-US" dirty="0"/>
              <a:t> </a:t>
            </a:r>
            <a:r>
              <a:rPr dirty="0"/>
              <a:t>TTS,</a:t>
            </a:r>
            <a:r>
              <a:rPr lang="en-US" dirty="0"/>
              <a:t> </a:t>
            </a:r>
            <a:r>
              <a:rPr dirty="0"/>
              <a:t>NORWINCH,</a:t>
            </a:r>
            <a:r>
              <a:rPr lang="en-US" dirty="0"/>
              <a:t> </a:t>
            </a:r>
            <a:r>
              <a:rPr dirty="0"/>
              <a:t>BRATTVAAG,</a:t>
            </a:r>
            <a:r>
              <a:rPr lang="en-US" dirty="0"/>
              <a:t> </a:t>
            </a:r>
            <a:r>
              <a:rPr dirty="0"/>
              <a:t>O&amp;K,</a:t>
            </a:r>
            <a:r>
              <a:rPr lang="en-US" dirty="0"/>
              <a:t> </a:t>
            </a:r>
            <a:r>
              <a:rPr dirty="0"/>
              <a:t>LIEBHERR</a:t>
            </a:r>
            <a:r>
              <a:rPr lang="en-US" dirty="0"/>
              <a:t>, NMF</a:t>
            </a:r>
            <a:r>
              <a:rPr dirty="0"/>
              <a:t> etc.</a:t>
            </a:r>
          </a:p>
          <a:p>
            <a:pPr marL="742950" lvl="1" indent="-285750">
              <a:buFont typeface="Courier New"/>
              <a:buChar char="o"/>
              <a:defRPr sz="1800">
                <a:solidFill>
                  <a:srgbClr val="FFFFFF"/>
                </a:solidFill>
              </a:defRPr>
            </a:pPr>
            <a:r>
              <a:rPr dirty="0"/>
              <a:t>All types of anchors &amp; deck winches</a:t>
            </a:r>
          </a:p>
          <a:p>
            <a:pPr marL="742950" lvl="1" indent="-285750">
              <a:buFont typeface="Courier New"/>
              <a:buChar char="o"/>
              <a:defRPr sz="1800">
                <a:solidFill>
                  <a:srgbClr val="FFFFFF"/>
                </a:solidFill>
              </a:defRPr>
            </a:pPr>
            <a:r>
              <a:rPr dirty="0"/>
              <a:t>Hydraulic steering, hydraulic opening</a:t>
            </a:r>
            <a:r>
              <a:rPr lang="en-US" dirty="0"/>
              <a:t> - </a:t>
            </a:r>
            <a:r>
              <a:rPr dirty="0"/>
              <a:t>closing hatch cover</a:t>
            </a:r>
            <a:r>
              <a:rPr lang="en-US" dirty="0"/>
              <a:t> systems</a:t>
            </a:r>
            <a:endParaRPr dirty="0"/>
          </a:p>
          <a:p>
            <a:pPr marL="742950" lvl="1" indent="-285750">
              <a:buFont typeface="Courier New"/>
              <a:buChar char="o"/>
              <a:defRPr sz="1800">
                <a:solidFill>
                  <a:srgbClr val="FFFFFF"/>
                </a:solidFill>
              </a:defRPr>
            </a:pPr>
            <a:r>
              <a:rPr dirty="0"/>
              <a:t>Hydraulic Unlo</a:t>
            </a:r>
            <a:r>
              <a:rPr lang="en-US" dirty="0"/>
              <a:t>ading</a:t>
            </a:r>
            <a:r>
              <a:rPr dirty="0"/>
              <a:t> tankers (cargo control &amp; ballast valves , </a:t>
            </a:r>
            <a:r>
              <a:rPr dirty="0" err="1"/>
              <a:t>framo</a:t>
            </a:r>
            <a:r>
              <a:rPr dirty="0"/>
              <a:t> systems, etc.)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337">
        <p14:reveal/>
      </p:transition>
    </mc:Choice>
    <mc:Fallback xmlns="">
      <p:transition spd="slow" advTm="2133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Τίτλος 1"/>
          <p:cNvSpPr txBox="1">
            <a:spLocks noGrp="1"/>
          </p:cNvSpPr>
          <p:nvPr>
            <p:ph type="title"/>
          </p:nvPr>
        </p:nvSpPr>
        <p:spPr>
          <a:xfrm>
            <a:off x="684212" y="4665133"/>
            <a:ext cx="10962356" cy="150706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i="1" cap="none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2000" dirty="0"/>
              <a:t>Our target is and remains </a:t>
            </a:r>
            <a:r>
              <a:rPr sz="2000"/>
              <a:t>the continu</a:t>
            </a:r>
            <a:r>
              <a:rPr lang="en-US" sz="2000"/>
              <a:t>ous</a:t>
            </a:r>
            <a:r>
              <a:rPr sz="2000"/>
              <a:t> </a:t>
            </a:r>
            <a:r>
              <a:rPr sz="2000" dirty="0"/>
              <a:t>support of our customers wherever they are in the world, with honesty, consistency and responsibility, guided by the international standards</a:t>
            </a:r>
          </a:p>
        </p:txBody>
      </p:sp>
      <p:sp>
        <p:nvSpPr>
          <p:cNvPr id="223" name="Θέση περιεχομένου 2"/>
          <p:cNvSpPr txBox="1">
            <a:spLocks noGrp="1"/>
          </p:cNvSpPr>
          <p:nvPr>
            <p:ph type="body" sz="half" idx="1"/>
          </p:nvPr>
        </p:nvSpPr>
        <p:spPr>
          <a:xfrm>
            <a:off x="684212" y="685799"/>
            <a:ext cx="10593388" cy="3905657"/>
          </a:xfrm>
          <a:prstGeom prst="rect">
            <a:avLst/>
          </a:prstGeom>
        </p:spPr>
        <p:txBody>
          <a:bodyPr/>
          <a:lstStyle/>
          <a:p>
            <a:pPr defTabSz="443484">
              <a:spcBef>
                <a:spcPts val="500"/>
              </a:spcBef>
              <a:buFont typeface="Wingdings" panose="05000000000000000000" pitchFamily="2" charset="2"/>
              <a:buChar char="v"/>
              <a:defRPr sz="1940">
                <a:solidFill>
                  <a:srgbClr val="FFFFFF"/>
                </a:solidFill>
              </a:defRPr>
            </a:pPr>
            <a:r>
              <a:rPr sz="2400" dirty="0"/>
              <a:t>We supply our customers with the most suitable spare parts of trusted brands such as BOSCH REXROTH, HYDROMATIK, UCHIDA, PARKER, DENISON, VICKERS, EATON, STAFFA, KAWASAKI, IHI, MITSUBISHI etc.</a:t>
            </a:r>
          </a:p>
          <a:p>
            <a:pPr defTabSz="443484">
              <a:spcBef>
                <a:spcPts val="500"/>
              </a:spcBef>
              <a:buFont typeface="Wingdings" panose="05000000000000000000" pitchFamily="2" charset="2"/>
              <a:buChar char="v"/>
              <a:defRPr sz="1940">
                <a:solidFill>
                  <a:srgbClr val="FFFFFF"/>
                </a:solidFill>
              </a:defRPr>
            </a:pPr>
            <a:r>
              <a:rPr sz="2400" dirty="0"/>
              <a:t>Repairments of all hydraulic components ( pumps, motors, valves, fittings, tubing, mouthpiece etc.)</a:t>
            </a:r>
          </a:p>
          <a:p>
            <a:pPr defTabSz="443484">
              <a:spcBef>
                <a:spcPts val="500"/>
              </a:spcBef>
              <a:buFont typeface="Wingdings" panose="05000000000000000000" pitchFamily="2" charset="2"/>
              <a:buChar char="v"/>
              <a:defRPr sz="1940">
                <a:solidFill>
                  <a:srgbClr val="FFFFFF"/>
                </a:solidFill>
              </a:defRPr>
            </a:pPr>
            <a:r>
              <a:rPr lang="en-US" sz="2400" dirty="0"/>
              <a:t>D</a:t>
            </a:r>
            <a:r>
              <a:rPr sz="2400" dirty="0"/>
              <a:t>esign &amp; </a:t>
            </a:r>
            <a:r>
              <a:rPr lang="en-US" sz="2400" dirty="0"/>
              <a:t>m</a:t>
            </a:r>
            <a:r>
              <a:rPr sz="2400" dirty="0"/>
              <a:t>anufacture of all kinds of hydraulic assemblies – hydraulic cylinders &amp; valve block</a:t>
            </a:r>
            <a:r>
              <a:rPr lang="en-US" sz="2400" dirty="0"/>
              <a:t>s</a:t>
            </a:r>
            <a:endParaRPr sz="2400" dirty="0"/>
          </a:p>
          <a:p>
            <a:pPr marL="277177" indent="-277177" defTabSz="443484">
              <a:spcBef>
                <a:spcPts val="500"/>
              </a:spcBef>
              <a:defRPr sz="1940"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879">
        <p14:reveal/>
      </p:transition>
    </mc:Choice>
    <mc:Fallback xmlns="">
      <p:transition spd="slow" advTm="2387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traight Connector 9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traight Connector 11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Straight Connector 13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Straight Connector 15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Straight Connector 17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8616"/>
            <a:ext cx="3971904" cy="3028985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 </a:t>
            </a:r>
          </a:p>
        </p:txBody>
      </p:sp>
      <p:grpSp>
        <p:nvGrpSpPr>
          <p:cNvPr id="237" name="Group 23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232" name="Straight Connector 24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3" name="Straight Connector 25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Straight Connector 26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5" name="Straight Connector 27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6" name="Straight Connector 28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38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71" y="121783"/>
            <a:ext cx="6501372" cy="6501373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737">
        <p14:reveal/>
      </p:transition>
    </mc:Choice>
    <mc:Fallback xmlns="">
      <p:transition spd="slow" advTm="473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traight Connector 9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Straight Connector 11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Straight Connector 13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Straight Connector 15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Straight Connector 17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8616"/>
            <a:ext cx="3971904" cy="3028985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 </a:t>
            </a:r>
          </a:p>
        </p:txBody>
      </p:sp>
      <p:grpSp>
        <p:nvGrpSpPr>
          <p:cNvPr id="252" name="Group 23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247" name="Straight Connector 24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Straight Connector 25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Straight Connector 26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Straight Connector 27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" name="Straight Connector 28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53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84" y="358944"/>
            <a:ext cx="5216987" cy="5216987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77">
        <p14:reveal/>
      </p:transition>
    </mc:Choice>
    <mc:Fallback xmlns="">
      <p:transition spd="slow" advTm="517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0721"/>
            <a:ext cx="3518749" cy="1142464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 </a:t>
            </a:r>
          </a:p>
        </p:txBody>
      </p:sp>
      <p:sp>
        <p:nvSpPr>
          <p:cNvPr id="257" name="Content Placeholder 33"/>
          <p:cNvSpPr txBox="1">
            <a:spLocks noGrp="1"/>
          </p:cNvSpPr>
          <p:nvPr>
            <p:ph type="body" sz="quarter" idx="1"/>
          </p:nvPr>
        </p:nvSpPr>
        <p:spPr>
          <a:xfrm>
            <a:off x="6862615" y="724238"/>
            <a:ext cx="3479420" cy="3070227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Font typeface="Wingdings 3"/>
              <a:buNone/>
              <a:defRPr sz="1400"/>
            </a:lvl1pPr>
          </a:lstStyle>
          <a:p>
            <a:r>
              <a:t> </a:t>
            </a:r>
          </a:p>
        </p:txBody>
      </p:sp>
      <p:grpSp>
        <p:nvGrpSpPr>
          <p:cNvPr id="263" name="Group 40"/>
          <p:cNvGrpSpPr/>
          <p:nvPr/>
        </p:nvGrpSpPr>
        <p:grpSpPr>
          <a:xfrm>
            <a:off x="6880251" y="122225"/>
            <a:ext cx="5327926" cy="5733542"/>
            <a:chOff x="0" y="0"/>
            <a:chExt cx="5327924" cy="5733541"/>
          </a:xfrm>
        </p:grpSpPr>
        <p:sp>
          <p:nvSpPr>
            <p:cNvPr id="258" name="Straight Connector 41"/>
            <p:cNvSpPr/>
            <p:nvPr/>
          </p:nvSpPr>
          <p:spPr>
            <a:xfrm flipH="1">
              <a:off x="3696925" y="-1"/>
              <a:ext cx="1630999" cy="1630996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9" name="Straight Connector 42"/>
            <p:cNvSpPr/>
            <p:nvPr/>
          </p:nvSpPr>
          <p:spPr>
            <a:xfrm flipH="1">
              <a:off x="0" y="405618"/>
              <a:ext cx="5327924" cy="532792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0" name="Straight Connector 43"/>
            <p:cNvSpPr/>
            <p:nvPr/>
          </p:nvSpPr>
          <p:spPr>
            <a:xfrm flipH="1">
              <a:off x="1939233" y="574867"/>
              <a:ext cx="3388691" cy="3388689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1" name="Straight Connector 44"/>
            <p:cNvSpPr/>
            <p:nvPr/>
          </p:nvSpPr>
          <p:spPr>
            <a:xfrm flipH="1">
              <a:off x="2208701" y="299727"/>
              <a:ext cx="3119221" cy="3119219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2" name="Straight Connector 45"/>
            <p:cNvSpPr/>
            <p:nvPr/>
          </p:nvSpPr>
          <p:spPr>
            <a:xfrm flipH="1">
              <a:off x="3058712" y="1285888"/>
              <a:ext cx="2269214" cy="226921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64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33" y="483230"/>
            <a:ext cx="6315003" cy="6315003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730">
        <p14:reveal/>
      </p:transition>
    </mc:Choice>
    <mc:Fallback xmlns="">
      <p:transition spd="slow" advTm="473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traight Connector 9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Straight Connector 11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Straight Connector 13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Straight Connector 15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Straight Connector 17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Τίτλος 1"/>
          <p:cNvSpPr txBox="1">
            <a:spLocks noGrp="1"/>
          </p:cNvSpPr>
          <p:nvPr>
            <p:ph type="title"/>
          </p:nvPr>
        </p:nvSpPr>
        <p:spPr>
          <a:xfrm>
            <a:off x="7532709" y="628616"/>
            <a:ext cx="3971904" cy="3028985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 </a:t>
            </a:r>
          </a:p>
        </p:txBody>
      </p:sp>
      <p:grpSp>
        <p:nvGrpSpPr>
          <p:cNvPr id="278" name="Group 23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273" name="Straight Connector 24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" name="Straight Connector 25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" name="Straight Connector 26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" name="Straight Connector 27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" name="Straight Connector 28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79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08" y="549258"/>
            <a:ext cx="3971903" cy="4959939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62">
        <p14:reveal/>
      </p:transition>
    </mc:Choice>
    <mc:Fallback xmlns="">
      <p:transition spd="slow" advTm="516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traight Connector 9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Straight Connector 11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Straight Connector 13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Straight Connector 15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Straight Connector 17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Τίτλος 1"/>
          <p:cNvSpPr txBox="1">
            <a:spLocks noGrp="1"/>
          </p:cNvSpPr>
          <p:nvPr>
            <p:ph type="title"/>
          </p:nvPr>
        </p:nvSpPr>
        <p:spPr>
          <a:xfrm>
            <a:off x="6095998" y="628616"/>
            <a:ext cx="5408614" cy="3028985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 </a:t>
            </a:r>
          </a:p>
        </p:txBody>
      </p:sp>
      <p:grpSp>
        <p:nvGrpSpPr>
          <p:cNvPr id="293" name="Group 23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288" name="Straight Connector 24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9" name="Straight Connector 25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" name="Straight Connector 26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1" name="Straight Connector 27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" name="Straight Connector 28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94" name="Εικόνα" descr="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56" y="790661"/>
            <a:ext cx="5115187" cy="4357381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25">
        <p14:reveal/>
      </p:transition>
    </mc:Choice>
    <mc:Fallback xmlns="">
      <p:transition spd="slow" advTm="512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9"/>
</p:tagLst>
</file>

<file path=ppt/theme/theme1.xml><?xml version="1.0" encoding="utf-8"?>
<a:theme xmlns:a="http://schemas.openxmlformats.org/drawingml/2006/main" name="Κομμάτι">
  <a:themeElements>
    <a:clrScheme name="Κομμάτι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000FF"/>
      </a:hlink>
      <a:folHlink>
        <a:srgbClr val="FF00FF"/>
      </a:folHlink>
    </a:clrScheme>
    <a:fontScheme name="Κομμάτι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Κομμάτι">
  <a:themeElements>
    <a:clrScheme name="Κομμάτι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000FF"/>
      </a:hlink>
      <a:folHlink>
        <a:srgbClr val="FF00FF"/>
      </a:folHlink>
    </a:clrScheme>
    <a:fontScheme name="Κομμάτι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285</Words>
  <Application>Microsoft Office PowerPoint</Application>
  <PresentationFormat>Ευρεία οθόνη</PresentationFormat>
  <Paragraphs>47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Century Gothic</vt:lpstr>
      <vt:lpstr>Courier New</vt:lpstr>
      <vt:lpstr>Wingdings</vt:lpstr>
      <vt:lpstr>Wingdings 3</vt:lpstr>
      <vt:lpstr>Κομμάτι</vt:lpstr>
      <vt:lpstr> </vt:lpstr>
      <vt:lpstr> </vt:lpstr>
      <vt:lpstr>Παρουσίαση του PowerPoint</vt:lpstr>
      <vt:lpstr>Our target is and remains the continuous support of our customers wherever they are in the world, with honesty, consistency and responsibility, guided by the international standards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Παρουσίαση του PowerPoint</vt:lpstr>
      <vt:lpstr>Παρουσίαση του PowerPoint</vt:lpstr>
      <vt:lpstr> </vt:lpstr>
      <vt:lpstr> 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vasiliki</dc:creator>
  <cp:lastModifiedBy>vasiliki</cp:lastModifiedBy>
  <cp:revision>4</cp:revision>
  <dcterms:modified xsi:type="dcterms:W3CDTF">2023-02-08T10:32:31Z</dcterms:modified>
</cp:coreProperties>
</file>